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0" r:id="rId1"/>
  </p:sldMasterIdLst>
  <p:notesMasterIdLst>
    <p:notesMasterId r:id="rId11"/>
  </p:notesMasterIdLst>
  <p:sldIdLst>
    <p:sldId id="256" r:id="rId2"/>
    <p:sldId id="313" r:id="rId3"/>
    <p:sldId id="315" r:id="rId4"/>
    <p:sldId id="323" r:id="rId5"/>
    <p:sldId id="324" r:id="rId6"/>
    <p:sldId id="317" r:id="rId7"/>
    <p:sldId id="318" r:id="rId8"/>
    <p:sldId id="320" r:id="rId9"/>
    <p:sldId id="27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1" autoAdjust="0"/>
    <p:restoredTop sz="94697" autoAdjust="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396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D9272-856E-4F4C-B84A-C66A481BD188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06B8D-9949-42FD-A13C-0FA6C3058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01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06B8D-9949-42FD-A13C-0FA6C3058C5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318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927EA9B-2244-4817-BFAD-1D94FFF0ED5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BECB1C0-E83C-49FF-A641-12376D0C12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735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EA9B-2244-4817-BFAD-1D94FFF0ED5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B1C0-E83C-49FF-A641-12376D0C12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04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EA9B-2244-4817-BFAD-1D94FFF0ED5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B1C0-E83C-49FF-A641-12376D0C12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51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EA9B-2244-4817-BFAD-1D94FFF0ED5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B1C0-E83C-49FF-A641-12376D0C12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653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927EA9B-2244-4817-BFAD-1D94FFF0ED5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ECB1C0-E83C-49FF-A641-12376D0C123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102906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EA9B-2244-4817-BFAD-1D94FFF0ED5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B1C0-E83C-49FF-A641-12376D0C12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43192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EA9B-2244-4817-BFAD-1D94FFF0ED5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B1C0-E83C-49FF-A641-12376D0C12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47901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EA9B-2244-4817-BFAD-1D94FFF0ED5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B1C0-E83C-49FF-A641-12376D0C12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04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EA9B-2244-4817-BFAD-1D94FFF0ED5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B1C0-E83C-49FF-A641-12376D0C12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384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927EA9B-2244-4817-BFAD-1D94FFF0ED5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3BECB1C0-E83C-49FF-A641-12376D0C12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8057566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927EA9B-2244-4817-BFAD-1D94FFF0ED5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3BECB1C0-E83C-49FF-A641-12376D0C12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261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927EA9B-2244-4817-BFAD-1D94FFF0ED5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BECB1C0-E83C-49FF-A641-12376D0C12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9316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500189"/>
            <a:ext cx="8991600" cy="1571625"/>
          </a:xfrm>
        </p:spPr>
        <p:txBody>
          <a:bodyPr/>
          <a:lstStyle/>
          <a:p>
            <a:r>
              <a:rPr lang="ru-RU" sz="3200" b="1" cap="none" spc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Выявление, локализации и ликвидация очага кори</a:t>
            </a:r>
            <a:endParaRPr lang="ru-RU" sz="3200" b="1" dirty="0"/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91200" y="5633531"/>
            <a:ext cx="6400800" cy="928688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buClrTx/>
            </a:pPr>
            <a:r>
              <a:rPr lang="ru-RU" sz="1800" b="0" cap="none" spc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Врач-эпидемиолог </a:t>
            </a:r>
            <a:r>
              <a:rPr lang="ru-RU" sz="1800" b="0" cap="none" spc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(заведующий отделением </a:t>
            </a:r>
            <a:endParaRPr lang="ru-RU" sz="1800" b="0" cap="none" spc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ClrTx/>
            </a:pPr>
            <a:r>
              <a:rPr lang="ru-RU" sz="1800" b="0" cap="none" spc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иммунопрофилактики </a:t>
            </a:r>
            <a:r>
              <a:rPr lang="ru-RU" sz="1800" b="0" cap="none" spc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эпидемиологии)</a:t>
            </a:r>
          </a:p>
          <a:p>
            <a:pPr lvl="0">
              <a:spcBef>
                <a:spcPts val="0"/>
              </a:spcBef>
              <a:buClrTx/>
            </a:pPr>
            <a:r>
              <a:rPr lang="ru-RU" sz="1800" b="0" cap="none" spc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 «Минский </a:t>
            </a:r>
            <a:r>
              <a:rPr lang="ru-RU" sz="1800" b="0" cap="none" spc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облЦГЭОЗ</a:t>
            </a:r>
            <a:r>
              <a:rPr lang="ru-RU" sz="1800" b="0" cap="none" spc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0">
              <a:spcBef>
                <a:spcPts val="0"/>
              </a:spcBef>
              <a:buClrTx/>
            </a:pPr>
            <a:r>
              <a:rPr lang="ru-RU" sz="1800" b="0" cap="none" spc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Качкан</a:t>
            </a:r>
            <a:r>
              <a:rPr lang="ru-RU" sz="1800" b="0" cap="none" spc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cap="none" spc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М.В.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752" y="150125"/>
            <a:ext cx="10863618" cy="670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33532" y="751666"/>
            <a:ext cx="10935555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Республике Беларусь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8 месяцев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текущего года зарегистрировано </a:t>
            </a:r>
            <a:r>
              <a:rPr lang="ru-RU" sz="2000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45 случаев кори,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том числе 5 среди детского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населения; </a:t>
            </a: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показатель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заболеваемости составил 0,49 на 100 тыс.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населения.</a:t>
            </a: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Минской области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10 месяцев текущего года зарегистрировано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случая кори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том числе 1 случай среди детского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населения;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заболеваемости составил 0,2 на 100 тысяч населения.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проведении эпидемиологического расследования установлено: 2 случая были завозными из других стран (Российская Федерация, Арабская Республика Египет), 1 – связанный с завозным (из Российской Федерации).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Осложнение эпидемиологической обстановки по кори по всем трём случаям локализовано в течение одного инкубационного периода без последующего распространения; среди контактных лиц заболевших корью не зарегистрировано. 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эпидпоказаниям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привито 36 человек, в том числе 1 ребенок.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23062" y="296417"/>
            <a:ext cx="5663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Заболеваемость корью в РБ в 2023 году</a:t>
            </a:r>
            <a:endParaRPr lang="ru-RU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5219" y="847679"/>
            <a:ext cx="1109563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Возбудитель кори – вирус рода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Morbillivirus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Paramixoviridae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не устойчив во внешней среде, но очень летуч (сохраняется на капельках влаги в воздухе в закрытых помещениях до 30 минут)</a:t>
            </a:r>
          </a:p>
          <a:p>
            <a:endParaRPr lang="ru-RU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 инфекции – человек: последние 2 дня инкубационного периода,</a:t>
            </a:r>
          </a:p>
          <a:p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продромальный период,</a:t>
            </a:r>
          </a:p>
          <a:p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первые 4 дня периода высыпаний.  </a:t>
            </a:r>
          </a:p>
          <a:p>
            <a:endParaRPr lang="ru-RU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Инкубационный период: 8-17 дней (7-21 день)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05219" y="4738218"/>
            <a:ext cx="1089091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Восприимчивость составляет 90-100 % у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неиммунных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лиц.</a:t>
            </a:r>
          </a:p>
          <a:p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перенесенной инфекции развивается стойкий пожизненный иммунитет.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 корь не превышает 1% от числа первичных случаев кори.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непривитых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чаще среднетяжелая форма течения заболевания, у привитых – в легкой или стертой форме.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05219" y="3623945"/>
            <a:ext cx="108909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Механизм передачи инфекции – аэрозольный.</a:t>
            </a:r>
          </a:p>
          <a:p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Возбудитель распространяется только воздушно-капельным путем: при кашле, чихании, разговоре, плаче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45607" y="195071"/>
            <a:ext cx="3143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Эпидемиология кори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629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7619" y="837225"/>
            <a:ext cx="109397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Настороженность специалистов лечебной сети в отношении кори при установлении первичного диагноза и при проведении медицинского наблюдения за контактными лицами в очагах кори. </a:t>
            </a:r>
          </a:p>
          <a:p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 заболевшего корью – при обращении за медицинской помощью:</a:t>
            </a:r>
          </a:p>
          <a:p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наличие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пятнисто-папулезной сыпи, повыш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ние температуры тела, кашель, насморк,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конъюнктивит;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опрос о посещении другой страны, контакте с лицом, прибывшим из другой страны, контакте с лицом с наличием симптомов не исключающих корь;</a:t>
            </a:r>
          </a:p>
          <a:p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уточнение иммунного статуса против кори (вакцинация, перенесенная корь, лабораторное обследование).</a:t>
            </a:r>
          </a:p>
          <a:p>
            <a:pPr algn="just"/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80484" y="261076"/>
            <a:ext cx="10363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в отношении лица с симптомами, не исключающими корь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73629" y="4274827"/>
            <a:ext cx="107768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Изоляция: госпитализация в инфекционное отделение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боксированные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палаты) – доставка на госпитализацию транспортом организации здравоохранения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92679" y="4918726"/>
            <a:ext cx="1098372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Лабораторное обследование на корь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мазок из слизистой носоглотки или носоглоточный смыв, моча,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гепаринизированная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кровь – в течение 2 дней после появления сыпи (не позднее 7-го) – не замораживать! доставка в течение суток, хранение +4°С;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забор крови из вены  - не ранее 4-го дня сыпи (4-7 дни, мах 28);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доставка материала – в ГУ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РНПЦЭиМ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в течение 72 часов (хранение и транспортировка сыворотки крови при температуре +4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С, заполнение направления на исследование)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75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68991" y="901806"/>
            <a:ext cx="1097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 заболевшего: уточнение маршрута передвижения в течение периода заразительности, посещение общественных мест (магазин, торговый центр, общественный транспорт, организованные коллективы и т.д.).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0462" y="1935171"/>
            <a:ext cx="1103132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максимально возможного круга контактных лиц (за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дня до появления симптомов заболевания и период клинических проявлений до 4 дня после появления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сыпи: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домашнему очагу,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месту жительства (многоквартирный дом),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месту работы,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местах временного пребывания,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месту оказания медицинской помощи (медработники, нахождение в очереди в поликлинике – пациенты),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ругие.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– запрос в организации (автостанция, магазин школа и т.д.) о том, кто работал в определённые дни и время.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10462" y="5092194"/>
            <a:ext cx="11031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оиск возможного источника заражения – лица из круга общения за 7-21 день до начала заболевания.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98042" y="422439"/>
            <a:ext cx="75881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Оперативное проведение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эпидрасследования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0462" y="5479228"/>
            <a:ext cx="108675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проводятся максимально активно в течение 24 часов с момента получения экстренного извещения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10462" y="6125559"/>
            <a:ext cx="108090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оперативного анализа санитарно-эпидемиологической обстановки в районе весь период неблагополучия</a:t>
            </a:r>
          </a:p>
        </p:txBody>
      </p:sp>
    </p:spTree>
    <p:extLst>
      <p:ext uri="{BB962C8B-B14F-4D97-AF65-F5344CB8AC3E}">
        <p14:creationId xmlns:p14="http://schemas.microsoft.com/office/powerpoint/2010/main" val="202341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4259" y="1028343"/>
            <a:ext cx="1078105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медицинское наблюдение в течение 21 дня с момента контакта с оформлением сведений в медицинской документации (Истории развития ребенка, Медицинской карте амбулаторного больного);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уточнение прививочного статуса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о перенесенном заболевании корью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регионы, в том числе при изменении места жительства, временного нахождения;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круга контактных лиц, подлежащих вакцинации по эпидемиологическим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показаниям;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вакцинации против кори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(подлежащим лицам в возрасте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9 месяцев не позднее 72 часов с момента выявления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больного (контакта с больным): не болевшие; не привитые; не имеющие сведений о прививке; лица, старше 6 лет, привитые против кори однократно;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оспитализация в инфекционные отделения и организация лабораторного обследования контактных лиц при появлении при появлении у них симптомов, не  исключающих корь (до получения результатов лабораторного обследования и установления окончательного диагноза)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1314" y="351008"/>
            <a:ext cx="6581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в отношении контактных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24260" y="4579287"/>
            <a:ext cx="10781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/>
          </a:p>
          <a:p>
            <a:pPr algn="just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03419" y="5829657"/>
            <a:ext cx="110227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контактных лиц о действиях при появлении симптомов заболевания, не исключающих корь (вручение Памятки-предупреждения)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718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7281" y="746373"/>
            <a:ext cx="106904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организованных коллективах (учреждениях образования, здравоохранения, санаторно-курортных и других), где выявлен заболевший: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возможная изоляция контактных лиц от остального коллектива с организацией питания в последнюю очередь (либо в палатах – для организаций здравоохранения)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недопущение контактных лиц к участию в общих мероприятиях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ежедневной влажной уборки с применением моющих средств, регулярного проветривания, и дезинфекции воздушной среды в течение срока медицинского наблюдения за контактными лицами.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запрещение в течение 21 дня с момента разобщения с заболевшим приема в организованные детские коллективы лиц, не имеющих в медицинской документации сведений о вакцинации против кори либо перенесенной кори либо лабораторно подтвержденного результата наличия защитного иммунитета против кори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97281" y="4830205"/>
            <a:ext cx="103538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едопущение к работе с заболевшим медицинских работников, не привитых, против кори, не имеющих сведений о вакцинации, перенесенной кори, лабораторно подтверждённых результатов наличия защитного иммунитета против кори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96941" y="295503"/>
            <a:ext cx="8891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выявлении заболевшего в организованных коллективах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388254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2694" y="4763753"/>
            <a:ext cx="8596668" cy="1350851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56658" y="1052331"/>
            <a:ext cx="109714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информационно-образовательной работы с населением по вопросам профилактики кори и ее клиническим симптомам, размещение/озвучивание информации в различных информационных источниках (телевидение, радио, печать, сайт,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месенджеры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Своевременное проведение профилактических прививок против кори в соответствии с Национальным календарем профилактических прививок с охватом подлежащих контингентов не менее 97%.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30387" y="440542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Профилактическая работа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1907</TotalTime>
  <Words>1030</Words>
  <Application>Microsoft Office PowerPoint</Application>
  <PresentationFormat>Широкоэкранный</PresentationFormat>
  <Paragraphs>94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Corbel</vt:lpstr>
      <vt:lpstr>Gill Sans MT</vt:lpstr>
      <vt:lpstr>Impact</vt:lpstr>
      <vt:lpstr>Times New Roman</vt:lpstr>
      <vt:lpstr>Badge</vt:lpstr>
      <vt:lpstr>Выявление, локализации и ликвидация очага кори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подходы к вакцинопрофилактике</dc:title>
  <dc:creator>User</dc:creator>
  <cp:lastModifiedBy>Иммунопрофилактика</cp:lastModifiedBy>
  <cp:revision>392</cp:revision>
  <dcterms:created xsi:type="dcterms:W3CDTF">2019-03-20T13:16:00Z</dcterms:created>
  <dcterms:modified xsi:type="dcterms:W3CDTF">2023-12-04T06:37:10Z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1049-11.2.0.10017</vt:lpwstr>
  </property>
</Properties>
</file>